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5" r:id="rId2"/>
    <p:sldId id="257" r:id="rId3"/>
    <p:sldId id="281" r:id="rId4"/>
    <p:sldId id="259" r:id="rId5"/>
    <p:sldId id="270" r:id="rId6"/>
    <p:sldId id="273" r:id="rId7"/>
    <p:sldId id="277" r:id="rId8"/>
    <p:sldId id="284" r:id="rId9"/>
    <p:sldId id="286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3FCD6A79-FADB-4167-AE70-F622B9403D18}">
          <p14:sldIdLst>
            <p14:sldId id="256"/>
            <p14:sldId id="257"/>
            <p14:sldId id="281"/>
            <p14:sldId id="259"/>
            <p14:sldId id="270"/>
            <p14:sldId id="275"/>
            <p14:sldId id="273"/>
            <p14:sldId id="277"/>
          </p14:sldIdLst>
        </p14:section>
        <p14:section name="Раздел без заголовка" id="{1683E678-DCF0-4C54-998A-2316ADD193CC}">
          <p14:sldIdLst>
            <p14:sldId id="284"/>
            <p14:sldId id="26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12019-64C4-49FB-ADA2-009C7826F25B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A237C-DC6A-4423-BD29-7699654C7F0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5611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67DA8C4-3455-459F-A5ED-61B349FB87B6}" type="slidenum">
              <a:rPr lang="ru-RU" altLang="ru-RU" smtClean="0"/>
              <a:pPr eaLnBrk="1" hangingPunct="1"/>
              <a:t>10</a:t>
            </a:fld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Bahnschrift SemiBold" pitchFamily="34" charset="0"/>
              </a:rPr>
              <a:t>МБОУ «</a:t>
            </a:r>
            <a:r>
              <a:rPr lang="ru-RU" dirty="0" err="1" smtClean="0">
                <a:solidFill>
                  <a:srgbClr val="FF0000"/>
                </a:solidFill>
                <a:latin typeface="Bahnschrift SemiBold" pitchFamily="34" charset="0"/>
              </a:rPr>
              <a:t>Пятихатская</a:t>
            </a:r>
            <a:r>
              <a:rPr lang="ru-RU" dirty="0" smtClean="0">
                <a:solidFill>
                  <a:srgbClr val="FF0000"/>
                </a:solidFill>
                <a:latin typeface="Bahnschrift SemiBold" pitchFamily="34" charset="0"/>
              </a:rPr>
              <a:t> школа имени С.Н.Бирюкова»</a:t>
            </a:r>
            <a:endParaRPr lang="ru-RU" dirty="0">
              <a:solidFill>
                <a:srgbClr val="FF0000"/>
              </a:solidFill>
              <a:latin typeface="Bahnschrift SemiBold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lvl="1" algn="ctr">
              <a:buNone/>
            </a:pPr>
            <a:r>
              <a:rPr lang="ru-RU" sz="3600" dirty="0" smtClean="0">
                <a:solidFill>
                  <a:srgbClr val="FF0000"/>
                </a:solidFill>
                <a:latin typeface="Arial Black" pitchFamily="34" charset="0"/>
              </a:rPr>
              <a:t>«Приготовление школьного завтрака»</a:t>
            </a:r>
            <a:endParaRPr lang="ru-RU" sz="36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717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356992"/>
            <a:ext cx="3600400" cy="3303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351802" y="5843907"/>
            <a:ext cx="46506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i="1" dirty="0" smtClean="0">
                <a:solidFill>
                  <a:srgbClr val="C00000"/>
                </a:solidFill>
              </a:rPr>
              <a:t>Спасибо за внимание!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  <p:sp>
        <p:nvSpPr>
          <p:cNvPr id="9218" name="AutoShape 2" descr="C:\Users\%D0%94%D0%B5%D1%82%D1%81%D0%BA%D0%B8%D0%B9 %D1%81%D0%B0%D0%B4\Downloads\image-20-04-26-17-5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0" name="AutoShape 4" descr="C:\Users\%D0%94%D0%B5%D1%82%D1%81%D0%BA%D0%B8%D0%B9 %D1%81%D0%B0%D0%B4\Downloads\image-20-04-26-17-5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2" name="AutoShape 6" descr="C:\Users\%D0%94%D0%B5%D1%82%D1%81%D0%BA%D0%B8%D0%B9 %D1%81%D0%B0%D0%B4\Downloads\image-20-04-26-17-5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5" name="AutoShape 9" descr="C:\Users\%D0%94%D0%B5%D1%82%D1%81%D0%BA%D0%B8%D0%B9 %D1%81%D0%B0%D0%B4\Desktop\image-20-04-26-17-51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8" name="Picture 12" descr="C:\Users\Детский сад\Downloads\inx960x640_1_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1052736"/>
            <a:ext cx="7416824" cy="47525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39130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980728"/>
            <a:ext cx="854120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        </a:t>
            </a:r>
            <a:r>
              <a:rPr lang="ru-RU" sz="2400" b="1" i="1" dirty="0" smtClean="0">
                <a:solidFill>
                  <a:srgbClr val="C00000"/>
                </a:solidFill>
              </a:rPr>
              <a:t>Горячее </a:t>
            </a:r>
            <a:r>
              <a:rPr lang="ru-RU" sz="2400" b="1" i="1" dirty="0">
                <a:solidFill>
                  <a:srgbClr val="C00000"/>
                </a:solidFill>
              </a:rPr>
              <a:t>питание детей во время пребывания в школе является одним из важных условий поддержания их здоровья </a:t>
            </a:r>
            <a:r>
              <a:rPr lang="ru-RU" sz="2400" b="1" i="1" dirty="0" smtClean="0">
                <a:solidFill>
                  <a:srgbClr val="C00000"/>
                </a:solidFill>
              </a:rPr>
              <a:t>,и </a:t>
            </a:r>
            <a:r>
              <a:rPr lang="ru-RU" sz="2400" b="1" i="1" dirty="0">
                <a:solidFill>
                  <a:srgbClr val="C00000"/>
                </a:solidFill>
              </a:rPr>
              <a:t>способности к эффективному </a:t>
            </a:r>
            <a:r>
              <a:rPr lang="ru-RU" sz="2400" b="1" i="1" dirty="0" smtClean="0">
                <a:solidFill>
                  <a:srgbClr val="C00000"/>
                </a:solidFill>
              </a:rPr>
              <a:t>обучению.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Хорошая </a:t>
            </a:r>
            <a:r>
              <a:rPr lang="ru-RU" sz="2400" b="1" i="1" dirty="0">
                <a:solidFill>
                  <a:srgbClr val="C00000"/>
                </a:solidFill>
              </a:rPr>
              <a:t>организация школьного питания ведёт к улучшению показателей уровня здоровья населения, и в первую </a:t>
            </a:r>
            <a:r>
              <a:rPr lang="ru-RU" sz="2400" b="1" i="1" dirty="0" smtClean="0">
                <a:solidFill>
                  <a:srgbClr val="C00000"/>
                </a:solidFill>
              </a:rPr>
              <a:t>очередь  </a:t>
            </a:r>
            <a:r>
              <a:rPr lang="ru-RU" sz="2400" b="1" i="1" dirty="0">
                <a:solidFill>
                  <a:srgbClr val="C00000"/>
                </a:solidFill>
              </a:rPr>
              <a:t>детей, </a:t>
            </a:r>
            <a:r>
              <a:rPr lang="ru-RU" sz="2400" b="1" i="1" dirty="0" smtClean="0">
                <a:solidFill>
                  <a:srgbClr val="C00000"/>
                </a:solidFill>
              </a:rPr>
              <a:t>учитывая</a:t>
            </a:r>
            <a:r>
              <a:rPr lang="ru-RU" sz="2400" b="1" i="1" dirty="0">
                <a:solidFill>
                  <a:srgbClr val="C00000"/>
                </a:solidFill>
              </a:rPr>
              <a:t>,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что </a:t>
            </a:r>
            <a:r>
              <a:rPr lang="ru-RU" sz="2400" b="1" i="1" dirty="0">
                <a:solidFill>
                  <a:srgbClr val="C00000"/>
                </a:solidFill>
              </a:rPr>
              <a:t>в </a:t>
            </a:r>
            <a:r>
              <a:rPr lang="ru-RU" sz="2400" b="1" i="1" dirty="0" smtClean="0">
                <a:solidFill>
                  <a:srgbClr val="C00000"/>
                </a:solidFill>
              </a:rPr>
              <a:t>школе  </a:t>
            </a:r>
            <a:r>
              <a:rPr lang="ru-RU" sz="2400" b="1" i="1" dirty="0">
                <a:solidFill>
                  <a:srgbClr val="C00000"/>
                </a:solidFill>
              </a:rPr>
              <a:t>они проводят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большую часть </a:t>
            </a:r>
            <a:r>
              <a:rPr lang="ru-RU" sz="2400" b="1" i="1" dirty="0">
                <a:solidFill>
                  <a:srgbClr val="C00000"/>
                </a:solidFill>
              </a:rPr>
              <a:t>своего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времени</a:t>
            </a:r>
            <a:r>
              <a:rPr lang="ru-RU" sz="2400" b="1" i="1" dirty="0">
                <a:solidFill>
                  <a:srgbClr val="C00000"/>
                </a:solidFill>
              </a:rPr>
              <a:t>.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   Поэтому </a:t>
            </a:r>
            <a:r>
              <a:rPr lang="ru-RU" sz="2400" b="1" i="1" dirty="0">
                <a:solidFill>
                  <a:srgbClr val="C00000"/>
                </a:solidFill>
              </a:rPr>
              <a:t>питание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является одним </a:t>
            </a:r>
            <a:r>
              <a:rPr lang="ru-RU" sz="2400" b="1" i="1" dirty="0">
                <a:solidFill>
                  <a:srgbClr val="C00000"/>
                </a:solidFill>
              </a:rPr>
              <a:t>из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важных </a:t>
            </a:r>
            <a:r>
              <a:rPr lang="ru-RU" sz="2400" b="1" i="1" dirty="0">
                <a:solidFill>
                  <a:srgbClr val="C00000"/>
                </a:solidFill>
              </a:rPr>
              <a:t>факторов, </a:t>
            </a:r>
            <a:endParaRPr lang="ru-RU" sz="2400" b="1" i="1" dirty="0" smtClean="0">
              <a:solidFill>
                <a:srgbClr val="C00000"/>
              </a:solidFill>
            </a:endParaRP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определяющих здоровье</a:t>
            </a:r>
          </a:p>
          <a:p>
            <a:r>
              <a:rPr lang="ru-RU" sz="2400" b="1" i="1" dirty="0" smtClean="0">
                <a:solidFill>
                  <a:srgbClr val="C00000"/>
                </a:solidFill>
              </a:rPr>
              <a:t>подрастающего </a:t>
            </a:r>
            <a:r>
              <a:rPr lang="ru-RU" sz="2400" b="1" i="1" dirty="0">
                <a:solidFill>
                  <a:srgbClr val="C00000"/>
                </a:solidFill>
              </a:rPr>
              <a:t>поколения.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272534"/>
            <a:ext cx="81369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400" b="1" i="1" dirty="0">
                <a:solidFill>
                  <a:srgbClr val="C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Школьное питание – залог здоровья</a:t>
            </a:r>
            <a:endParaRPr lang="ru-RU" altLang="ru-RU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Детский сад\Desktop\image-20-04-26-16-48-4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284984"/>
            <a:ext cx="4770524" cy="2713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42210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16832"/>
            <a:ext cx="4114800" cy="360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340768"/>
            <a:ext cx="4176464" cy="5280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98904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821593620"/>
              </p:ext>
            </p:extLst>
          </p:nvPr>
        </p:nvGraphicFramePr>
        <p:xfrm>
          <a:off x="539552" y="476672"/>
          <a:ext cx="8229600" cy="2453640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b="1" dirty="0">
                          <a:solidFill>
                            <a:srgbClr val="D84C00"/>
                          </a:solidFill>
                          <a:effectLst/>
                        </a:rPr>
                        <a:t>Продукты</a:t>
                      </a:r>
                      <a:endParaRPr lang="ru-RU" dirty="0">
                        <a:effectLst/>
                      </a:endParaRPr>
                    </a:p>
                  </a:txBody>
                  <a:tcPr marL="142875" marT="95250" marB="9525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 smtClean="0">
                          <a:effectLst/>
                        </a:rPr>
                        <a:t>Рис- </a:t>
                      </a:r>
                      <a:r>
                        <a:rPr lang="ru-RU" dirty="0">
                          <a:effectLst/>
                        </a:rPr>
                        <a:t>1 стакан (220 г)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Вода - </a:t>
                      </a:r>
                      <a:r>
                        <a:rPr lang="ru-RU" dirty="0" smtClean="0">
                          <a:effectLst/>
                        </a:rPr>
                        <a:t>1 </a:t>
                      </a:r>
                      <a:r>
                        <a:rPr lang="ru-RU" dirty="0">
                          <a:effectLst/>
                        </a:rPr>
                        <a:t>стакана (500 мл)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Молоко - </a:t>
                      </a:r>
                      <a:r>
                        <a:rPr lang="ru-RU" dirty="0" smtClean="0">
                          <a:effectLst/>
                        </a:rPr>
                        <a:t>1 </a:t>
                      </a:r>
                      <a:r>
                        <a:rPr lang="ru-RU" dirty="0">
                          <a:effectLst/>
                        </a:rPr>
                        <a:t>стакана (500 мл)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Соль - 0,5 ч. ложки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>
                          <a:effectLst/>
                        </a:rPr>
                        <a:t>Сахар - 1 ч. ложка (или по вкусу)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AC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fontAlgn="t"/>
                      <a:r>
                        <a:rPr lang="ru-RU" dirty="0">
                          <a:effectLst/>
                        </a:rPr>
                        <a:t>Масло сливочное - по вкусу</a:t>
                      </a:r>
                    </a:p>
                  </a:txBody>
                  <a:tcPr marL="142875" marR="1428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0A6"/>
                    </a:solidFill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64088" y="3645024"/>
            <a:ext cx="3635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Рисовая  </a:t>
            </a:r>
            <a:r>
              <a:rPr lang="ru-RU" b="1" i="1" dirty="0">
                <a:solidFill>
                  <a:srgbClr val="C00000"/>
                </a:solidFill>
              </a:rPr>
              <a:t>каша на молоке - это вкусный и очень полезный завтрак. </a:t>
            </a:r>
          </a:p>
          <a:p>
            <a:r>
              <a:rPr lang="ru-RU" b="1" i="1" dirty="0">
                <a:solidFill>
                  <a:srgbClr val="C00000"/>
                </a:solidFill>
              </a:rPr>
              <a:t>Варить </a:t>
            </a:r>
            <a:r>
              <a:rPr lang="ru-RU" b="1" i="1" dirty="0" smtClean="0">
                <a:solidFill>
                  <a:srgbClr val="C00000"/>
                </a:solidFill>
              </a:rPr>
              <a:t>рисовую молочную </a:t>
            </a:r>
            <a:r>
              <a:rPr lang="ru-RU" b="1" i="1" dirty="0">
                <a:solidFill>
                  <a:srgbClr val="C00000"/>
                </a:solidFill>
              </a:rPr>
              <a:t>кашу довольно легко, а получается очень вкусно</a:t>
            </a:r>
            <a:r>
              <a:rPr lang="ru-RU" dirty="0"/>
              <a:t>.</a:t>
            </a: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457200" y="3429000"/>
            <a:ext cx="4978896" cy="302433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Детский сад\Desktop\__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284984"/>
            <a:ext cx="4543150" cy="30963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20349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438786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</a:rPr>
              <a:t>Процесс </a:t>
            </a:r>
            <a:r>
              <a:rPr lang="ru-RU" sz="2800" b="1" i="1" dirty="0" smtClean="0">
                <a:solidFill>
                  <a:srgbClr val="C00000"/>
                </a:solidFill>
              </a:rPr>
              <a:t>приготовления: 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5511135"/>
            <a:ext cx="79928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C00000"/>
                </a:solidFill>
              </a:rPr>
              <a:t>Наливаем </a:t>
            </a:r>
            <a:r>
              <a:rPr lang="ru-RU" sz="2000" b="1" i="1" dirty="0">
                <a:solidFill>
                  <a:srgbClr val="C00000"/>
                </a:solidFill>
              </a:rPr>
              <a:t>в кастрюльку </a:t>
            </a:r>
            <a:r>
              <a:rPr lang="ru-RU" sz="2000" b="1" i="1" dirty="0" smtClean="0">
                <a:solidFill>
                  <a:srgbClr val="C00000"/>
                </a:solidFill>
              </a:rPr>
              <a:t>воду и молоко, и </a:t>
            </a:r>
            <a:r>
              <a:rPr lang="ru-RU" sz="2000" b="1" i="1" dirty="0">
                <a:solidFill>
                  <a:srgbClr val="C00000"/>
                </a:solidFill>
              </a:rPr>
              <a:t>доводим жидкость до </a:t>
            </a:r>
            <a:r>
              <a:rPr lang="ru-RU" sz="2000" b="1" i="1" dirty="0" smtClean="0">
                <a:solidFill>
                  <a:srgbClr val="C00000"/>
                </a:solidFill>
              </a:rPr>
              <a:t>кипения. 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980728"/>
            <a:ext cx="576064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6882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03648" y="5245121"/>
            <a:ext cx="73448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</a:rPr>
              <a:t>После закипания молока, добавляем рис и тщательно перемешиваем. 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332656"/>
            <a:ext cx="6350000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908676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49281" y="5085184"/>
            <a:ext cx="84991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    Добавляем соль, сахар и варим , периодически помешивая пока каша не загустеет.  Посуду  плотно закрываем крышкой с умеренным нагревом на плите для </a:t>
            </a:r>
            <a:r>
              <a:rPr lang="ru-RU" b="1" i="1" dirty="0" err="1" smtClean="0">
                <a:solidFill>
                  <a:srgbClr val="C00000"/>
                </a:solidFill>
              </a:rPr>
              <a:t>упревания</a:t>
            </a:r>
            <a:r>
              <a:rPr lang="ru-RU" b="1" i="1" dirty="0" smtClean="0">
                <a:solidFill>
                  <a:srgbClr val="C00000"/>
                </a:solidFill>
              </a:rPr>
              <a:t> каши до готовности.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11266" name="AutoShape 2" descr="image-20-04-26-16-48-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68" name="AutoShape 4" descr="image-20-04-26-16-48-3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9" name="Picture 5" descr="C:\Users\Детский сад\Downloads\image-20-04-26-16-48-3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5"/>
            <a:ext cx="7560840" cy="43396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9646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7" y="5448999"/>
            <a:ext cx="73038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Молочная </a:t>
            </a:r>
            <a:r>
              <a:rPr lang="ru-RU" sz="2400" b="1" i="1" dirty="0" smtClean="0">
                <a:solidFill>
                  <a:srgbClr val="C00000"/>
                </a:solidFill>
              </a:rPr>
              <a:t>рисовая  </a:t>
            </a:r>
            <a:r>
              <a:rPr lang="ru-RU" sz="2400" b="1" i="1" dirty="0">
                <a:solidFill>
                  <a:srgbClr val="C00000"/>
                </a:solidFill>
              </a:rPr>
              <a:t>каша готова!</a:t>
            </a:r>
          </a:p>
          <a:p>
            <a:pPr algn="ctr"/>
            <a:r>
              <a:rPr lang="ru-RU" sz="2400" b="1" i="1" dirty="0">
                <a:solidFill>
                  <a:srgbClr val="C00000"/>
                </a:solidFill>
              </a:rPr>
              <a:t>  Подавать кашу со сливочным маслом.</a:t>
            </a:r>
            <a:br>
              <a:rPr lang="ru-RU" sz="2400" b="1" i="1" dirty="0">
                <a:solidFill>
                  <a:srgbClr val="C00000"/>
                </a:solidFill>
              </a:rPr>
            </a:br>
            <a:r>
              <a:rPr lang="ru-RU" sz="2400" b="1" i="1" dirty="0">
                <a:solidFill>
                  <a:srgbClr val="C00000"/>
                </a:solidFill>
              </a:rPr>
              <a:t>Приятного аппетита!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692696"/>
            <a:ext cx="7620000" cy="40005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0842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Завтрак для школьников готов!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C:\Users\Детский сад\Desktop\image-20-04-26-16-48-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692018"/>
            <a:ext cx="8064896" cy="4306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465</TotalTime>
  <Words>233</Words>
  <Application>Microsoft Office PowerPoint</Application>
  <PresentationFormat>Экран (4:3)</PresentationFormat>
  <Paragraphs>32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МБОУ «Пятихатская школа имени С.Н.Бирюкова»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Завтрак для школьников готов!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Danil</dc:creator>
  <cp:lastModifiedBy>каспероза</cp:lastModifiedBy>
  <cp:revision>46</cp:revision>
  <dcterms:created xsi:type="dcterms:W3CDTF">2021-10-16T06:41:58Z</dcterms:created>
  <dcterms:modified xsi:type="dcterms:W3CDTF">2026-04-20T16:04:04Z</dcterms:modified>
</cp:coreProperties>
</file>